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91" r:id="rId8"/>
    <p:sldId id="272" r:id="rId9"/>
    <p:sldId id="281" r:id="rId10"/>
    <p:sldId id="280" r:id="rId11"/>
    <p:sldId id="279" r:id="rId12"/>
    <p:sldId id="278" r:id="rId13"/>
    <p:sldId id="282" r:id="rId14"/>
    <p:sldId id="277" r:id="rId15"/>
    <p:sldId id="276" r:id="rId16"/>
    <p:sldId id="275" r:id="rId17"/>
    <p:sldId id="273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3" r:id="rId26"/>
    <p:sldId id="264" r:id="rId27"/>
    <p:sldId id="271" r:id="rId28"/>
    <p:sldId id="265" r:id="rId29"/>
    <p:sldId id="266" r:id="rId30"/>
    <p:sldId id="269" r:id="rId31"/>
    <p:sldId id="270" r:id="rId32"/>
  </p:sldIdLst>
  <p:sldSz cx="18288000" cy="10287000"/>
  <p:notesSz cx="6858000" cy="9144000"/>
  <p:embeddedFontLst>
    <p:embeddedFont>
      <p:font typeface="Alef Bold" panose="020B0604020202020204" charset="-79"/>
      <p:regular r:id="rId33"/>
    </p:embeddedFont>
    <p:embeddedFont>
      <p:font typeface="Anton" pitchFamily="2" charset="0"/>
      <p:regular r:id="rId34"/>
    </p:embeddedFont>
    <p:embeddedFont>
      <p:font typeface="Courier PS" panose="020B0604020202020204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Quattrocento" panose="02020502030000000404" pitchFamily="18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AA"/>
    <a:srgbClr val="1B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9906F-61F5-4071-AA35-0805DBDE6963}" v="2" dt="2024-09-21T21:48:10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חמד מחאמיד" userId="e8a822fb-e40b-43dc-ad08-5eb603f88c02" providerId="ADAL" clId="{20726C79-1BEE-4EAB-80B8-F3572CC21273}"/>
    <pc:docChg chg="modSld">
      <pc:chgData name="אחמד מחאמיד" userId="e8a822fb-e40b-43dc-ad08-5eb603f88c02" providerId="ADAL" clId="{20726C79-1BEE-4EAB-80B8-F3572CC21273}" dt="2024-09-21T22:10:01.086" v="0"/>
      <pc:docMkLst>
        <pc:docMk/>
      </pc:docMkLst>
      <pc:sldChg chg="modSp mod">
        <pc:chgData name="אחמד מחאמיד" userId="e8a822fb-e40b-43dc-ad08-5eb603f88c02" providerId="ADAL" clId="{20726C79-1BEE-4EAB-80B8-F3572CC21273}" dt="2024-09-21T22:10:01.086" v="0"/>
        <pc:sldMkLst>
          <pc:docMk/>
          <pc:sldMk cId="0" sldId="256"/>
        </pc:sldMkLst>
        <pc:spChg chg="mod">
          <ac:chgData name="אחמד מחאמיד" userId="e8a822fb-e40b-43dc-ad08-5eb603f88c02" providerId="ADAL" clId="{20726C79-1BEE-4EAB-80B8-F3572CC21273}" dt="2024-09-21T22:10:01.086" v="0"/>
          <ac:spMkLst>
            <pc:docMk/>
            <pc:sldMk cId="0" sldId="256"/>
            <ac:spMk id="40" creationId="{F499D61E-E33B-DED8-9133-6C5CE9C29AC5}"/>
          </ac:spMkLst>
        </pc:spChg>
      </pc:sldChg>
    </pc:docChg>
  </pc:docChgLst>
  <pc:docChgLst>
    <pc:chgData name="אחמד מחאמיד" userId="e8a822fb-e40b-43dc-ad08-5eb603f88c02" providerId="ADAL" clId="{E8D9906F-61F5-4071-AA35-0805DBDE6963}"/>
    <pc:docChg chg="undo custSel addSld delSld modSld">
      <pc:chgData name="אחמד מחאמיד" userId="e8a822fb-e40b-43dc-ad08-5eb603f88c02" providerId="ADAL" clId="{E8D9906F-61F5-4071-AA35-0805DBDE6963}" dt="2024-09-21T21:49:11.386" v="38" actId="1076"/>
      <pc:docMkLst>
        <pc:docMk/>
      </pc:docMkLst>
      <pc:sldChg chg="add del">
        <pc:chgData name="אחמד מחאמיד" userId="e8a822fb-e40b-43dc-ad08-5eb603f88c02" providerId="ADAL" clId="{E8D9906F-61F5-4071-AA35-0805DBDE6963}" dt="2024-09-21T21:44:53.964" v="25" actId="2696"/>
        <pc:sldMkLst>
          <pc:docMk/>
          <pc:sldMk cId="0" sldId="258"/>
        </pc:sldMkLst>
      </pc:sldChg>
      <pc:sldChg chg="modSp mod">
        <pc:chgData name="אחמד מחאמיד" userId="e8a822fb-e40b-43dc-ad08-5eb603f88c02" providerId="ADAL" clId="{E8D9906F-61F5-4071-AA35-0805DBDE6963}" dt="2024-09-20T21:18:07.827" v="21" actId="20577"/>
        <pc:sldMkLst>
          <pc:docMk/>
          <pc:sldMk cId="0" sldId="261"/>
        </pc:sldMkLst>
        <pc:spChg chg="mod">
          <ac:chgData name="אחמד מחאמיד" userId="e8a822fb-e40b-43dc-ad08-5eb603f88c02" providerId="ADAL" clId="{E8D9906F-61F5-4071-AA35-0805DBDE6963}" dt="2024-09-20T21:18:07.827" v="21" actId="20577"/>
          <ac:spMkLst>
            <pc:docMk/>
            <pc:sldMk cId="0" sldId="261"/>
            <ac:spMk id="20" creationId="{00000000-0000-0000-0000-000000000000}"/>
          </ac:spMkLst>
        </pc:spChg>
      </pc:sldChg>
      <pc:sldChg chg="modSp mod">
        <pc:chgData name="אחמד מחאמיד" userId="e8a822fb-e40b-43dc-ad08-5eb603f88c02" providerId="ADAL" clId="{E8D9906F-61F5-4071-AA35-0805DBDE6963}" dt="2024-09-20T21:21:18.774" v="22" actId="20577"/>
        <pc:sldMkLst>
          <pc:docMk/>
          <pc:sldMk cId="0" sldId="262"/>
        </pc:sldMkLst>
        <pc:spChg chg="mod">
          <ac:chgData name="אחמד מחאמיד" userId="e8a822fb-e40b-43dc-ad08-5eb603f88c02" providerId="ADAL" clId="{E8D9906F-61F5-4071-AA35-0805DBDE6963}" dt="2024-09-20T21:21:18.774" v="22" actId="20577"/>
          <ac:spMkLst>
            <pc:docMk/>
            <pc:sldMk cId="0" sldId="262"/>
            <ac:spMk id="13" creationId="{00000000-0000-0000-0000-000000000000}"/>
          </ac:spMkLst>
        </pc:spChg>
      </pc:sldChg>
      <pc:sldChg chg="addSp delSp modSp add mod modAnim">
        <pc:chgData name="אחמד מחאמיד" userId="e8a822fb-e40b-43dc-ad08-5eb603f88c02" providerId="ADAL" clId="{E8D9906F-61F5-4071-AA35-0805DBDE6963}" dt="2024-09-21T21:49:11.386" v="38" actId="1076"/>
        <pc:sldMkLst>
          <pc:docMk/>
          <pc:sldMk cId="3857433436" sldId="291"/>
        </pc:sldMkLst>
        <pc:spChg chg="del mod">
          <ac:chgData name="אחמד מחאמיד" userId="e8a822fb-e40b-43dc-ad08-5eb603f88c02" providerId="ADAL" clId="{E8D9906F-61F5-4071-AA35-0805DBDE6963}" dt="2024-09-21T21:45:37.233" v="34" actId="478"/>
          <ac:spMkLst>
            <pc:docMk/>
            <pc:sldMk cId="3857433436" sldId="291"/>
            <ac:spMk id="3" creationId="{00000000-0000-0000-0000-000000000000}"/>
          </ac:spMkLst>
        </pc:spChg>
        <pc:spChg chg="del mod">
          <ac:chgData name="אחמד מחאמיד" userId="e8a822fb-e40b-43dc-ad08-5eb603f88c02" providerId="ADAL" clId="{E8D9906F-61F5-4071-AA35-0805DBDE6963}" dt="2024-09-21T21:45:09.799" v="28" actId="478"/>
          <ac:spMkLst>
            <pc:docMk/>
            <pc:sldMk cId="3857433436" sldId="291"/>
            <ac:spMk id="13" creationId="{00000000-0000-0000-0000-000000000000}"/>
          </ac:spMkLst>
        </pc:spChg>
        <pc:spChg chg="del">
          <ac:chgData name="אחמד מחאמיד" userId="e8a822fb-e40b-43dc-ad08-5eb603f88c02" providerId="ADAL" clId="{E8D9906F-61F5-4071-AA35-0805DBDE6963}" dt="2024-09-21T21:45:35.113" v="31" actId="478"/>
          <ac:spMkLst>
            <pc:docMk/>
            <pc:sldMk cId="3857433436" sldId="291"/>
            <ac:spMk id="17" creationId="{6A8E69A4-55A9-937C-9EA1-90922088B7F0}"/>
          </ac:spMkLst>
        </pc:spChg>
        <pc:picChg chg="add mod">
          <ac:chgData name="אחמד מחאמיד" userId="e8a822fb-e40b-43dc-ad08-5eb603f88c02" providerId="ADAL" clId="{E8D9906F-61F5-4071-AA35-0805DBDE6963}" dt="2024-09-21T21:49:11.386" v="38" actId="1076"/>
          <ac:picMkLst>
            <pc:docMk/>
            <pc:sldMk cId="3857433436" sldId="291"/>
            <ac:picMk id="4" creationId="{76C9E8CF-81E2-FBAC-4D92-AA14FBBEED81}"/>
          </ac:picMkLst>
        </pc:picChg>
        <pc:picChg chg="del">
          <ac:chgData name="אחמד מחאמיד" userId="e8a822fb-e40b-43dc-ad08-5eb603f88c02" providerId="ADAL" clId="{E8D9906F-61F5-4071-AA35-0805DBDE6963}" dt="2024-09-21T21:45:11.334" v="30" actId="478"/>
          <ac:picMkLst>
            <pc:docMk/>
            <pc:sldMk cId="3857433436" sldId="291"/>
            <ac:picMk id="15" creationId="{94E015BD-1273-4546-776E-2E4496DE8251}"/>
          </ac:picMkLst>
        </pc:picChg>
        <pc:picChg chg="del">
          <ac:chgData name="אחמד מחאמיד" userId="e8a822fb-e40b-43dc-ad08-5eb603f88c02" providerId="ADAL" clId="{E8D9906F-61F5-4071-AA35-0805DBDE6963}" dt="2024-09-21T21:45:10.675" v="29" actId="478"/>
          <ac:picMkLst>
            <pc:docMk/>
            <pc:sldMk cId="3857433436" sldId="291"/>
            <ac:picMk id="16" creationId="{D89C12A4-E5FC-D937-7EDD-65FD690DD881}"/>
          </ac:picMkLst>
        </pc:picChg>
        <pc:picChg chg="mod">
          <ac:chgData name="אחמד מחאמיד" userId="e8a822fb-e40b-43dc-ad08-5eb603f88c02" providerId="ADAL" clId="{E8D9906F-61F5-4071-AA35-0805DBDE6963}" dt="2024-09-21T21:48:26.953" v="37" actId="1076"/>
          <ac:picMkLst>
            <pc:docMk/>
            <pc:sldMk cId="3857433436" sldId="291"/>
            <ac:picMk id="20" creationId="{7CA7424F-008C-ABFF-151A-88F24D1518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thub-fitness.com/e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eg"/><Relationship Id="rId7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6.jpe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00200" y="2826534"/>
            <a:ext cx="4932342" cy="6599768"/>
            <a:chOff x="0" y="0"/>
            <a:chExt cx="6576456" cy="879969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5425" b="5425"/>
            <a:stretch>
              <a:fillRect/>
            </a:stretch>
          </p:blipFill>
          <p:spPr>
            <a:xfrm>
              <a:off x="0" y="0"/>
              <a:ext cx="6576456" cy="879969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2129" y="1858893"/>
            <a:ext cx="6426875" cy="106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1"/>
              </a:lnSpc>
              <a:spcBef>
                <a:spcPct val="0"/>
              </a:spcBef>
            </a:pPr>
            <a:r>
              <a:rPr lang="en-US" sz="5879">
                <a:solidFill>
                  <a:srgbClr val="FFFFFF"/>
                </a:solidFill>
                <a:latin typeface="Poppins"/>
              </a:rPr>
              <a:t>Capstone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93547" y="5826165"/>
            <a:ext cx="9059527" cy="78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6"/>
              </a:lnSpc>
              <a:spcBef>
                <a:spcPct val="0"/>
              </a:spcBef>
            </a:pPr>
            <a:r>
              <a:rPr lang="en-US" sz="4590" dirty="0">
                <a:solidFill>
                  <a:srgbClr val="00FFAA"/>
                </a:solidFill>
                <a:latin typeface="Poppins"/>
              </a:rPr>
              <a:t>Author</a:t>
            </a:r>
            <a:r>
              <a:rPr lang="en-US" sz="4590" dirty="0">
                <a:solidFill>
                  <a:srgbClr val="FFFFFF"/>
                </a:solidFill>
                <a:latin typeface="Poppins"/>
              </a:rPr>
              <a:t>: Ahmed Mahamid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53400" y="7151651"/>
            <a:ext cx="7997405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4"/>
              </a:lnSpc>
              <a:spcBef>
                <a:spcPct val="0"/>
              </a:spcBef>
            </a:pPr>
            <a:r>
              <a:rPr lang="en-US" sz="4589" dirty="0">
                <a:solidFill>
                  <a:srgbClr val="00FFAA"/>
                </a:solidFill>
                <a:latin typeface="Poppins"/>
              </a:rPr>
              <a:t>Supervisor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Prof.Zeev</a:t>
            </a:r>
            <a:r>
              <a:rPr lang="en-US" sz="45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4589" dirty="0" err="1">
                <a:solidFill>
                  <a:srgbClr val="FFFFFF"/>
                </a:solidFill>
                <a:latin typeface="Poppins"/>
              </a:rPr>
              <a:t>Barzily</a:t>
            </a:r>
            <a:endParaRPr lang="en-US" sz="458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898525" y="9638710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1B5465D9-9208-E0AB-358D-D18CD21D1D81}"/>
              </a:ext>
            </a:extLst>
          </p:cNvPr>
          <p:cNvGrpSpPr/>
          <p:nvPr/>
        </p:nvGrpSpPr>
        <p:grpSpPr>
          <a:xfrm>
            <a:off x="-719999" y="179463"/>
            <a:ext cx="4824470" cy="1878228"/>
            <a:chOff x="0" y="0"/>
            <a:chExt cx="1270642" cy="494677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43FE8FE2-36C0-0B9B-E618-471E42EAEF90}"/>
                </a:ext>
              </a:extLst>
            </p:cNvPr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C5627CB8-3B37-9C64-04FD-93B45190DC4F}"/>
                </a:ext>
              </a:extLst>
            </p:cNvPr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19">
            <a:extLst>
              <a:ext uri="{FF2B5EF4-FFF2-40B4-BE49-F238E27FC236}">
                <a16:creationId xmlns:a16="http://schemas.microsoft.com/office/drawing/2014/main" id="{3A62A3CF-063A-6FD1-98A7-7781BD5756A5}"/>
              </a:ext>
            </a:extLst>
          </p:cNvPr>
          <p:cNvSpPr/>
          <p:nvPr/>
        </p:nvSpPr>
        <p:spPr>
          <a:xfrm>
            <a:off x="0" y="48265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DA2DC08C-B2AD-22E7-EE9D-9B7CF88A7A22}"/>
              </a:ext>
            </a:extLst>
          </p:cNvPr>
          <p:cNvGrpSpPr/>
          <p:nvPr/>
        </p:nvGrpSpPr>
        <p:grpSpPr>
          <a:xfrm>
            <a:off x="330014" y="8664302"/>
            <a:ext cx="4932342" cy="3245396"/>
            <a:chOff x="0" y="0"/>
            <a:chExt cx="1422380" cy="935902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29CB207-DABA-6C5B-0510-7E6343BA786C}"/>
                </a:ext>
              </a:extLst>
            </p:cNvPr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7A877FAC-7A53-3A84-2312-D8BE206D5A07}"/>
                </a:ext>
              </a:extLst>
            </p:cNvPr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9" name="TextBox 12">
            <a:extLst>
              <a:ext uri="{FF2B5EF4-FFF2-40B4-BE49-F238E27FC236}">
                <a16:creationId xmlns:a16="http://schemas.microsoft.com/office/drawing/2014/main" id="{1BEEBC01-9EA5-36B0-5F18-1F0036AFBED3}"/>
              </a:ext>
            </a:extLst>
          </p:cNvPr>
          <p:cNvSpPr txBox="1"/>
          <p:nvPr/>
        </p:nvSpPr>
        <p:spPr>
          <a:xfrm>
            <a:off x="8974837" y="9264660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F499D61E-E33B-DED8-9133-6C5CE9C29AC5}"/>
              </a:ext>
            </a:extLst>
          </p:cNvPr>
          <p:cNvSpPr txBox="1"/>
          <p:nvPr/>
        </p:nvSpPr>
        <p:spPr>
          <a:xfrm>
            <a:off x="1196303" y="9190340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GB" sz="3200" dirty="0">
                <a:hlinkClick r:id="rId6"/>
              </a:rPr>
              <a:t>fithub-fitness.com/</a:t>
            </a:r>
            <a:r>
              <a:rPr lang="en-GB" sz="3200" dirty="0" err="1">
                <a:hlinkClick r:id="rId6"/>
              </a:rPr>
              <a:t>en</a:t>
            </a:r>
            <a:endParaRPr lang="en-US" sz="2899" dirty="0">
              <a:solidFill>
                <a:srgbClr val="000000"/>
              </a:solidFill>
              <a:latin typeface="Poppins"/>
            </a:endParaRPr>
          </a:p>
        </p:txBody>
      </p:sp>
      <p:grpSp>
        <p:nvGrpSpPr>
          <p:cNvPr id="41" name="Group 7">
            <a:extLst>
              <a:ext uri="{FF2B5EF4-FFF2-40B4-BE49-F238E27FC236}">
                <a16:creationId xmlns:a16="http://schemas.microsoft.com/office/drawing/2014/main" id="{8D7C7808-199D-D78F-C3FF-B59938D555D6}"/>
              </a:ext>
            </a:extLst>
          </p:cNvPr>
          <p:cNvGrpSpPr/>
          <p:nvPr/>
        </p:nvGrpSpPr>
        <p:grpSpPr>
          <a:xfrm>
            <a:off x="17488329" y="-221825"/>
            <a:ext cx="1050414" cy="3048359"/>
            <a:chOff x="0" y="0"/>
            <a:chExt cx="302917" cy="87908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FE0A05B-E432-2B51-98F1-300CDC035765}"/>
                </a:ext>
              </a:extLst>
            </p:cNvPr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1AB8D428-277E-7D2E-4C00-1ECA60154AFA}"/>
                </a:ext>
              </a:extLst>
            </p:cNvPr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4" name="AutoShape 11">
            <a:extLst>
              <a:ext uri="{FF2B5EF4-FFF2-40B4-BE49-F238E27FC236}">
                <a16:creationId xmlns:a16="http://schemas.microsoft.com/office/drawing/2014/main" id="{95E15DE4-8E0B-801A-717E-5AB66FB1E26F}"/>
              </a:ext>
            </a:extLst>
          </p:cNvPr>
          <p:cNvSpPr/>
          <p:nvPr/>
        </p:nvSpPr>
        <p:spPr>
          <a:xfrm>
            <a:off x="14782800" y="9798904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089543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Homepage </a:t>
            </a:r>
            <a:r>
              <a:rPr lang="en-US" sz="9000" dirty="0">
                <a:solidFill>
                  <a:srgbClr val="FFFFFF"/>
                </a:solidFill>
                <a:latin typeface="Anton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  <p:pic>
        <p:nvPicPr>
          <p:cNvPr id="7" name="Picture 6" descr="A person lifting weights with a black background&#10;&#10;Description automatically generated">
            <a:extLst>
              <a:ext uri="{FF2B5EF4-FFF2-40B4-BE49-F238E27FC236}">
                <a16:creationId xmlns:a16="http://schemas.microsoft.com/office/drawing/2014/main" id="{2C591941-C5CB-0BDE-37CF-7D62FCE93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527" y="1830918"/>
            <a:ext cx="14066146" cy="6746327"/>
          </a:xfrm>
          <a:prstGeom prst="rect">
            <a:avLst/>
          </a:prstGeom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72F8100D-E131-34FF-20FB-657351CDDD10}"/>
              </a:ext>
            </a:extLst>
          </p:cNvPr>
          <p:cNvSpPr/>
          <p:nvPr/>
        </p:nvSpPr>
        <p:spPr>
          <a:xfrm>
            <a:off x="15240000" y="95631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7573C-7B26-F7CC-358F-60D9BC9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245" y="658613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About Us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11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558FA8F9-92D7-96DF-01CE-44517C6DF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85626"/>
            <a:ext cx="14414553" cy="656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0619F7FA-AC0A-0E01-8270-425A077279AE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95936F-AB6A-C994-6B75-692E8558F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70" y="574524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 Course Listings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12</a:t>
            </a:r>
          </a:p>
        </p:txBody>
      </p:sp>
      <p:pic>
        <p:nvPicPr>
          <p:cNvPr id="7" name="Picture 6" descr="A screenshot of a fitness class&#10;&#10;Description automatically generated">
            <a:extLst>
              <a:ext uri="{FF2B5EF4-FFF2-40B4-BE49-F238E27FC236}">
                <a16:creationId xmlns:a16="http://schemas.microsoft.com/office/drawing/2014/main" id="{C99731A3-1760-016D-7515-39F383379E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547502"/>
            <a:ext cx="12306300" cy="67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11">
            <a:extLst>
              <a:ext uri="{FF2B5EF4-FFF2-40B4-BE49-F238E27FC236}">
                <a16:creationId xmlns:a16="http://schemas.microsoft.com/office/drawing/2014/main" id="{C700CE66-2106-AF83-56BA-6CE44BFA5F4D}"/>
              </a:ext>
            </a:extLst>
          </p:cNvPr>
          <p:cNvSpPr/>
          <p:nvPr/>
        </p:nvSpPr>
        <p:spPr>
          <a:xfrm>
            <a:off x="15240000" y="95631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EAB7DC-E24D-E1AB-B29B-2C1062BA4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02" y="424206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TextBox 3"/>
          <p:cNvSpPr txBox="1"/>
          <p:nvPr/>
        </p:nvSpPr>
        <p:spPr>
          <a:xfrm>
            <a:off x="6858000" y="819148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 Course Listings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13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ECAB38-414A-6067-A75D-69B3BE8067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8" y="2445397"/>
            <a:ext cx="8568579" cy="62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44228A9-6FAB-0E0C-D6EB-553672D97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283" y="2434356"/>
            <a:ext cx="1882775" cy="276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6A8617D-C6F1-437C-A2AA-F4654C78B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729" y="2015566"/>
            <a:ext cx="5689600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E2F0B1-EEAC-9CF0-CADD-3F06FEE2BA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5" y="8962207"/>
            <a:ext cx="11768488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B124C852-BAA8-E300-DB4E-8D6DEAD1E6BF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170E38-30C0-910C-EDA6-E784E9B449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193" y="576226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599228" y="1069522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Latest Blog Feed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14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1826B6EF-56BA-12E1-D398-37EE6802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4" y="2433927"/>
            <a:ext cx="6740805" cy="419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EE7136-1078-9880-12C0-798F2AC1EF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401" y="2265940"/>
            <a:ext cx="7256371" cy="406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4859D2B-C962-EEC5-8331-663D1F132F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0" y="6830424"/>
            <a:ext cx="7924818" cy="3065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11">
            <a:extLst>
              <a:ext uri="{FF2B5EF4-FFF2-40B4-BE49-F238E27FC236}">
                <a16:creationId xmlns:a16="http://schemas.microsoft.com/office/drawing/2014/main" id="{A6F6D8D4-ED95-887D-8399-55E09AA3C436}"/>
              </a:ext>
            </a:extLst>
          </p:cNvPr>
          <p:cNvSpPr/>
          <p:nvPr/>
        </p:nvSpPr>
        <p:spPr>
          <a:xfrm>
            <a:off x="151638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E31C7C-8C77-B34F-ABC7-BD539985E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94" y="583679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522940" y="832269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Client Reviews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15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EA42A8-74D3-D2E1-E310-5D78DF549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28686"/>
            <a:ext cx="7294226" cy="433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video chat&#10;&#10;Description automatically generated">
            <a:extLst>
              <a:ext uri="{FF2B5EF4-FFF2-40B4-BE49-F238E27FC236}">
                <a16:creationId xmlns:a16="http://schemas.microsoft.com/office/drawing/2014/main" id="{413CB0A4-2ECE-4024-64E7-263AE7E87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2619424"/>
            <a:ext cx="8081449" cy="315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9A4AD94-6799-D17E-9BCC-ED9A620A4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7117" y="6309417"/>
            <a:ext cx="8991645" cy="3490663"/>
          </a:xfrm>
          <a:prstGeom prst="rect">
            <a:avLst/>
          </a:prstGeom>
        </p:spPr>
      </p:pic>
      <p:sp>
        <p:nvSpPr>
          <p:cNvPr id="12" name="AutoShape 11">
            <a:extLst>
              <a:ext uri="{FF2B5EF4-FFF2-40B4-BE49-F238E27FC236}">
                <a16:creationId xmlns:a16="http://schemas.microsoft.com/office/drawing/2014/main" id="{0AEC036F-318C-4FF5-2CE7-3CA25D6C3DD0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0D0513-5279-B992-6A64-E15CD18C6D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31" y="424206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0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 BMI Calculator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16</a:t>
            </a:r>
          </a:p>
        </p:txBody>
      </p:sp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7B8D5D2B-E326-FBF8-7E58-1A538FDBD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46" y="1657540"/>
            <a:ext cx="12714398" cy="58386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656E171B-9987-9515-C7AF-30FD7F52DB07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87157-4C94-BCDE-E38A-EB7F2C8D2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288" y="415692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599228" y="732298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Member Experience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7B309-DCB6-47BC-987F-714A7076DE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9" y="2432841"/>
            <a:ext cx="10682394" cy="56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E897F4C-5084-220C-BDD8-651EFF1244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6" y="3312605"/>
            <a:ext cx="8554377" cy="421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BD21AF-61F2-1E19-5CCE-BD9B3FE406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96" y="3825242"/>
            <a:ext cx="7822902" cy="3857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11">
            <a:extLst>
              <a:ext uri="{FF2B5EF4-FFF2-40B4-BE49-F238E27FC236}">
                <a16:creationId xmlns:a16="http://schemas.microsoft.com/office/drawing/2014/main" id="{EBADE618-A6BE-86EC-6934-C15CB74DB6EC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F7DF4D-17BB-58F9-4E07-9FD2DEA1C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89376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599228" y="732298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Member Experience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18</a:t>
            </a:r>
          </a:p>
        </p:txBody>
      </p:sp>
      <p:pic>
        <p:nvPicPr>
          <p:cNvPr id="6" name="Picture 5" descr="A red stripe on a black background&#10;&#10;Description automatically generated">
            <a:extLst>
              <a:ext uri="{FF2B5EF4-FFF2-40B4-BE49-F238E27FC236}">
                <a16:creationId xmlns:a16="http://schemas.microsoft.com/office/drawing/2014/main" id="{0B34D78B-D416-1D47-1CFC-DEFFAF66BB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8" y="2069776"/>
            <a:ext cx="9709353" cy="185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D84031-18FF-877C-21B5-0829F16914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03" y="4305300"/>
            <a:ext cx="9365567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5BFC38-6F91-44AB-6158-A124FBB500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226" y="4583858"/>
            <a:ext cx="7453704" cy="30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utoShape 11">
            <a:extLst>
              <a:ext uri="{FF2B5EF4-FFF2-40B4-BE49-F238E27FC236}">
                <a16:creationId xmlns:a16="http://schemas.microsoft.com/office/drawing/2014/main" id="{275622A2-D6BE-E0AD-F5D5-640FBC10449C}"/>
              </a:ext>
            </a:extLst>
          </p:cNvPr>
          <p:cNvSpPr/>
          <p:nvPr/>
        </p:nvSpPr>
        <p:spPr>
          <a:xfrm>
            <a:off x="151638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927B88-3789-CA4F-60FA-4AC24EDC4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638563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392216" y="853079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Instructor Experience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19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3B2D3A-8238-B0FA-C79D-789AC785D8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6" y="2645230"/>
            <a:ext cx="11318706" cy="546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169B96-98E6-4E09-DAE1-8D55BA7527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298" y="2645230"/>
            <a:ext cx="4763125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11">
            <a:extLst>
              <a:ext uri="{FF2B5EF4-FFF2-40B4-BE49-F238E27FC236}">
                <a16:creationId xmlns:a16="http://schemas.microsoft.com/office/drawing/2014/main" id="{1D29FB52-EC4C-ACDD-5AD1-DB4D321F9A94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7E2720-AEB0-D6D9-528D-AAA45B923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25" y="467187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 flipV="1">
            <a:off x="10222375" y="11128008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5400000" flipV="1">
            <a:off x="-7389174" y="-1785213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0" y="954655"/>
                </a:moveTo>
                <a:lnTo>
                  <a:pt x="15442943" y="954655"/>
                </a:lnTo>
                <a:lnTo>
                  <a:pt x="15442943" y="0"/>
                </a:lnTo>
                <a:lnTo>
                  <a:pt x="0" y="0"/>
                </a:lnTo>
                <a:lnTo>
                  <a:pt x="0" y="954655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2435814" y="9550127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98525" y="9638710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1B5465D9-9208-E0AB-358D-D18CD21D1D81}"/>
              </a:ext>
            </a:extLst>
          </p:cNvPr>
          <p:cNvGrpSpPr/>
          <p:nvPr/>
        </p:nvGrpSpPr>
        <p:grpSpPr>
          <a:xfrm>
            <a:off x="-719999" y="179463"/>
            <a:ext cx="4824470" cy="1878228"/>
            <a:chOff x="0" y="0"/>
            <a:chExt cx="1270642" cy="494677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43FE8FE2-36C0-0B9B-E618-471E42EAEF90}"/>
                </a:ext>
              </a:extLst>
            </p:cNvPr>
            <p:cNvSpPr/>
            <p:nvPr/>
          </p:nvSpPr>
          <p:spPr>
            <a:xfrm>
              <a:off x="0" y="0"/>
              <a:ext cx="1270642" cy="494677"/>
            </a:xfrm>
            <a:custGeom>
              <a:avLst/>
              <a:gdLst/>
              <a:ahLst/>
              <a:cxnLst/>
              <a:rect l="l" t="t" r="r" b="b"/>
              <a:pathLst>
                <a:path w="1270642" h="494677">
                  <a:moveTo>
                    <a:pt x="0" y="0"/>
                  </a:moveTo>
                  <a:lnTo>
                    <a:pt x="1270642" y="0"/>
                  </a:lnTo>
                  <a:lnTo>
                    <a:pt x="1270642" y="494677"/>
                  </a:lnTo>
                  <a:lnTo>
                    <a:pt x="0" y="494677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C5627CB8-3B37-9C64-04FD-93B45190DC4F}"/>
                </a:ext>
              </a:extLst>
            </p:cNvPr>
            <p:cNvSpPr txBox="1"/>
            <p:nvPr/>
          </p:nvSpPr>
          <p:spPr>
            <a:xfrm>
              <a:off x="0" y="-66675"/>
              <a:ext cx="1270642" cy="56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19">
            <a:extLst>
              <a:ext uri="{FF2B5EF4-FFF2-40B4-BE49-F238E27FC236}">
                <a16:creationId xmlns:a16="http://schemas.microsoft.com/office/drawing/2014/main" id="{3A62A3CF-063A-6FD1-98A7-7781BD5756A5}"/>
              </a:ext>
            </a:extLst>
          </p:cNvPr>
          <p:cNvSpPr/>
          <p:nvPr/>
        </p:nvSpPr>
        <p:spPr>
          <a:xfrm>
            <a:off x="0" y="482653"/>
            <a:ext cx="3869815" cy="1282826"/>
          </a:xfrm>
          <a:custGeom>
            <a:avLst/>
            <a:gdLst/>
            <a:ahLst/>
            <a:cxnLst/>
            <a:rect l="l" t="t" r="r" b="b"/>
            <a:pathLst>
              <a:path w="3869815" h="1282826">
                <a:moveTo>
                  <a:pt x="0" y="0"/>
                </a:moveTo>
                <a:lnTo>
                  <a:pt x="3869815" y="0"/>
                </a:lnTo>
                <a:lnTo>
                  <a:pt x="3869815" y="1282827"/>
                </a:lnTo>
                <a:lnTo>
                  <a:pt x="0" y="128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DA2DC08C-B2AD-22E7-EE9D-9B7CF88A7A22}"/>
              </a:ext>
            </a:extLst>
          </p:cNvPr>
          <p:cNvGrpSpPr/>
          <p:nvPr/>
        </p:nvGrpSpPr>
        <p:grpSpPr>
          <a:xfrm>
            <a:off x="330014" y="8715186"/>
            <a:ext cx="4455637" cy="3194511"/>
            <a:chOff x="0" y="0"/>
            <a:chExt cx="1422380" cy="935902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29CB207-DABA-6C5B-0510-7E6343BA786C}"/>
                </a:ext>
              </a:extLst>
            </p:cNvPr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7A877FAC-7A53-3A84-2312-D8BE206D5A07}"/>
                </a:ext>
              </a:extLst>
            </p:cNvPr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9" name="TextBox 12">
            <a:extLst>
              <a:ext uri="{FF2B5EF4-FFF2-40B4-BE49-F238E27FC236}">
                <a16:creationId xmlns:a16="http://schemas.microsoft.com/office/drawing/2014/main" id="{1BEEBC01-9EA5-36B0-5F18-1F0036AFBED3}"/>
              </a:ext>
            </a:extLst>
          </p:cNvPr>
          <p:cNvSpPr txBox="1"/>
          <p:nvPr/>
        </p:nvSpPr>
        <p:spPr>
          <a:xfrm>
            <a:off x="8974837" y="9264660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F499D61E-E33B-DED8-9133-6C5CE9C29AC5}"/>
              </a:ext>
            </a:extLst>
          </p:cNvPr>
          <p:cNvSpPr txBox="1"/>
          <p:nvPr/>
        </p:nvSpPr>
        <p:spPr>
          <a:xfrm>
            <a:off x="1196303" y="9190340"/>
            <a:ext cx="448725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oppins"/>
              </a:rPr>
              <a:t>www.fithub.com</a:t>
            </a:r>
          </a:p>
        </p:txBody>
      </p:sp>
      <p:grpSp>
        <p:nvGrpSpPr>
          <p:cNvPr id="41" name="Group 7">
            <a:extLst>
              <a:ext uri="{FF2B5EF4-FFF2-40B4-BE49-F238E27FC236}">
                <a16:creationId xmlns:a16="http://schemas.microsoft.com/office/drawing/2014/main" id="{8D7C7808-199D-D78F-C3FF-B59938D555D6}"/>
              </a:ext>
            </a:extLst>
          </p:cNvPr>
          <p:cNvGrpSpPr/>
          <p:nvPr/>
        </p:nvGrpSpPr>
        <p:grpSpPr>
          <a:xfrm>
            <a:off x="17488329" y="-221825"/>
            <a:ext cx="1050414" cy="3048359"/>
            <a:chOff x="0" y="0"/>
            <a:chExt cx="302917" cy="87908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FE0A05B-E432-2B51-98F1-300CDC035765}"/>
                </a:ext>
              </a:extLst>
            </p:cNvPr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1AB8D428-277E-7D2E-4C00-1ECA60154AFA}"/>
                </a:ext>
              </a:extLst>
            </p:cNvPr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4" name="AutoShape 11">
            <a:extLst>
              <a:ext uri="{FF2B5EF4-FFF2-40B4-BE49-F238E27FC236}">
                <a16:creationId xmlns:a16="http://schemas.microsoft.com/office/drawing/2014/main" id="{95E15DE4-8E0B-801A-717E-5AB66FB1E26F}"/>
              </a:ext>
            </a:extLst>
          </p:cNvPr>
          <p:cNvSpPr/>
          <p:nvPr/>
        </p:nvSpPr>
        <p:spPr>
          <a:xfrm>
            <a:off x="14782800" y="9798904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E979A7E6-D827-902C-8F83-784992BA12EC}"/>
              </a:ext>
            </a:extLst>
          </p:cNvPr>
          <p:cNvSpPr txBox="1"/>
          <p:nvPr/>
        </p:nvSpPr>
        <p:spPr>
          <a:xfrm>
            <a:off x="8963873" y="3397993"/>
            <a:ext cx="9468187" cy="57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  <a:spcBef>
                <a:spcPct val="0"/>
              </a:spcBef>
            </a:pPr>
            <a:r>
              <a:rPr lang="en-US" sz="3327" spc="1237" dirty="0">
                <a:solidFill>
                  <a:srgbClr val="00FFAA"/>
                </a:solidFill>
                <a:latin typeface="Poppins"/>
                <a:ea typeface="Poppins"/>
                <a:cs typeface="Poppins"/>
                <a:sym typeface="Poppins"/>
              </a:rPr>
              <a:t>Sport club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A36F2EA-86BA-DC56-284A-B678685A4D77}"/>
              </a:ext>
            </a:extLst>
          </p:cNvPr>
          <p:cNvSpPr txBox="1"/>
          <p:nvPr/>
        </p:nvSpPr>
        <p:spPr>
          <a:xfrm>
            <a:off x="8847727" y="4999078"/>
            <a:ext cx="11498107" cy="252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0"/>
              </a:lnSpc>
            </a:pPr>
            <a:r>
              <a:rPr lang="en-US" sz="18295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FITHUB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F2A0D538-57FB-4F88-C632-9B02FF62F9D4}"/>
              </a:ext>
            </a:extLst>
          </p:cNvPr>
          <p:cNvGrpSpPr/>
          <p:nvPr/>
        </p:nvGrpSpPr>
        <p:grpSpPr>
          <a:xfrm>
            <a:off x="330014" y="2092609"/>
            <a:ext cx="4455637" cy="6587660"/>
            <a:chOff x="0" y="0"/>
            <a:chExt cx="6576456" cy="8919963"/>
          </a:xfrm>
        </p:grpSpPr>
        <p:pic>
          <p:nvPicPr>
            <p:cNvPr id="7" name="Picture 19">
              <a:extLst>
                <a:ext uri="{FF2B5EF4-FFF2-40B4-BE49-F238E27FC236}">
                  <a16:creationId xmlns:a16="http://schemas.microsoft.com/office/drawing/2014/main" id="{B0B2DA4F-FAC2-BA16-01C2-45FDE202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986" b="4986"/>
            <a:stretch>
              <a:fillRect/>
            </a:stretch>
          </p:blipFill>
          <p:spPr>
            <a:xfrm>
              <a:off x="0" y="0"/>
              <a:ext cx="6576456" cy="891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05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GB"/>
              <a:t>Admin Dashboard</a:t>
            </a:r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392216" y="853079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Admin Experience</a:t>
            </a:r>
            <a:endParaRPr lang="en-US" sz="9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20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83EA85F-7CDB-B373-26EA-4004CB20D741}"/>
              </a:ext>
            </a:extLst>
          </p:cNvPr>
          <p:cNvSpPr txBox="1"/>
          <p:nvPr/>
        </p:nvSpPr>
        <p:spPr>
          <a:xfrm>
            <a:off x="651337" y="2017102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00FFAA"/>
                </a:solidFill>
                <a:latin typeface="Anton"/>
              </a:rPr>
              <a:t>Admin</a:t>
            </a:r>
            <a:r>
              <a:rPr lang="en-US" sz="4400" dirty="0">
                <a:solidFill>
                  <a:srgbClr val="FFFF00"/>
                </a:solidFill>
                <a:latin typeface="Anton"/>
              </a:rPr>
              <a:t> </a:t>
            </a:r>
            <a:r>
              <a:rPr lang="en-US" sz="4400" dirty="0">
                <a:solidFill>
                  <a:srgbClr val="00FFAA"/>
                </a:solidFill>
                <a:latin typeface="Anton"/>
              </a:rPr>
              <a:t>Dashboard</a:t>
            </a:r>
            <a:endParaRPr lang="en-US" sz="9000" dirty="0">
              <a:solidFill>
                <a:srgbClr val="00FFAA"/>
              </a:solidFill>
              <a:latin typeface="Anton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D4FBCDB-48F2-71F2-40EE-A77542CAB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582" y="3087435"/>
            <a:ext cx="12416247" cy="6040299"/>
          </a:xfrm>
          <a:prstGeom prst="rect">
            <a:avLst/>
          </a:prstGeom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47CA9958-8C98-F401-5A63-347621603EFA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F2654C-D9D9-DEDC-9278-4E5638B03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15692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GB"/>
              <a:t>Admin Dashboard</a:t>
            </a:r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599228" y="982010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chemeClr val="bg1"/>
                </a:solidFill>
                <a:latin typeface="Anton"/>
              </a:rPr>
              <a:t>Admin Dashboard</a:t>
            </a:r>
            <a:endParaRPr lang="en-US" sz="9000" dirty="0">
              <a:solidFill>
                <a:schemeClr val="bg1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21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A3B8CB-E9E5-9B21-854B-F95F59ED2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57" y="2383700"/>
            <a:ext cx="9067801" cy="3905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E1AA22-7930-B3AA-C830-D583C5016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1" y="3925207"/>
            <a:ext cx="8960066" cy="5029198"/>
          </a:xfrm>
          <a:prstGeom prst="rect">
            <a:avLst/>
          </a:prstGeom>
        </p:spPr>
      </p:pic>
      <p:sp>
        <p:nvSpPr>
          <p:cNvPr id="16" name="AutoShape 11">
            <a:extLst>
              <a:ext uri="{FF2B5EF4-FFF2-40B4-BE49-F238E27FC236}">
                <a16:creationId xmlns:a16="http://schemas.microsoft.com/office/drawing/2014/main" id="{9B3E2A88-2FC8-276D-C9B3-BFB09AFFF3EC}"/>
              </a:ext>
            </a:extLst>
          </p:cNvPr>
          <p:cNvSpPr/>
          <p:nvPr/>
        </p:nvSpPr>
        <p:spPr>
          <a:xfrm>
            <a:off x="15087600" y="9650636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8A9B3-F2E7-46E9-5050-68474DBE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256" y="539045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7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GB"/>
              <a:t>Admin Dashboard</a:t>
            </a:r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599228" y="982010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chemeClr val="bg1"/>
                </a:solidFill>
                <a:latin typeface="Anton"/>
              </a:rPr>
              <a:t> Courses</a:t>
            </a:r>
            <a:endParaRPr lang="en-US" sz="9000" dirty="0">
              <a:solidFill>
                <a:schemeClr val="bg1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22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43A8DC-DDCD-148A-92E3-4329E175F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485582"/>
            <a:ext cx="8592588" cy="45201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D5AA7B8-2FE3-B46D-B0E5-1516B3C81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688" y="2869798"/>
            <a:ext cx="8560011" cy="3751762"/>
          </a:xfrm>
          <a:prstGeom prst="rect">
            <a:avLst/>
          </a:prstGeom>
        </p:spPr>
      </p:pic>
      <p:sp>
        <p:nvSpPr>
          <p:cNvPr id="11" name="AutoShape 11">
            <a:extLst>
              <a:ext uri="{FF2B5EF4-FFF2-40B4-BE49-F238E27FC236}">
                <a16:creationId xmlns:a16="http://schemas.microsoft.com/office/drawing/2014/main" id="{F039D513-14F8-3DD9-EA5C-5A915E74154F}"/>
              </a:ext>
            </a:extLst>
          </p:cNvPr>
          <p:cNvSpPr/>
          <p:nvPr/>
        </p:nvSpPr>
        <p:spPr>
          <a:xfrm>
            <a:off x="151638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82FC57-99C5-4E8C-3279-1BF87742E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86" y="658613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2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GB"/>
              <a:t>Admin Dashboard</a:t>
            </a:r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159447" y="1161763"/>
            <a:ext cx="164115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chemeClr val="bg1"/>
                </a:solidFill>
                <a:latin typeface="Anton"/>
              </a:rPr>
              <a:t> Halls</a:t>
            </a:r>
            <a:endParaRPr lang="en-US" sz="9000" dirty="0">
              <a:solidFill>
                <a:schemeClr val="bg1"/>
              </a:solidFill>
              <a:latin typeface="Ant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23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28E3F46-E49F-B3FE-521A-BADE9CB301AC}"/>
              </a:ext>
            </a:extLst>
          </p:cNvPr>
          <p:cNvSpPr txBox="1"/>
          <p:nvPr/>
        </p:nvSpPr>
        <p:spPr>
          <a:xfrm>
            <a:off x="12169757" y="1268097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chemeClr val="bg1"/>
                </a:solidFill>
                <a:latin typeface="Anton"/>
              </a:rPr>
              <a:t> Equipment</a:t>
            </a:r>
            <a:endParaRPr lang="en-US" sz="9000" dirty="0">
              <a:solidFill>
                <a:schemeClr val="bg1"/>
              </a:solidFill>
              <a:latin typeface="Anton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0746490-DC65-7D8A-A7A6-BBD88F4E8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45" y="2831078"/>
            <a:ext cx="8085482" cy="421742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829BDA9-A5EB-963A-E19D-9DE4567DC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119" y="2936349"/>
            <a:ext cx="8355209" cy="4217409"/>
          </a:xfrm>
          <a:prstGeom prst="rect">
            <a:avLst/>
          </a:prstGeom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D88BB190-442B-634D-6F2E-27CB797F5287}"/>
              </a:ext>
            </a:extLst>
          </p:cNvPr>
          <p:cNvSpPr/>
          <p:nvPr/>
        </p:nvSpPr>
        <p:spPr>
          <a:xfrm>
            <a:off x="15163800" y="9626145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F19538-65CD-D3DB-C28C-72420F117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97874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GB"/>
              <a:t>Admin Dashboard</a:t>
            </a:r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24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28E3F46-E49F-B3FE-521A-BADE9CB301AC}"/>
              </a:ext>
            </a:extLst>
          </p:cNvPr>
          <p:cNvSpPr txBox="1"/>
          <p:nvPr/>
        </p:nvSpPr>
        <p:spPr>
          <a:xfrm>
            <a:off x="7772400" y="732298"/>
            <a:ext cx="5089543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chemeClr val="bg1"/>
                </a:solidFill>
                <a:latin typeface="Anton"/>
              </a:rPr>
              <a:t>Payment</a:t>
            </a:r>
            <a:endParaRPr lang="en-US" sz="9000" dirty="0">
              <a:solidFill>
                <a:schemeClr val="bg1"/>
              </a:solidFill>
              <a:latin typeface="Anton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3D883F-1A3D-72E5-9BA6-CEDCEB3C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2" y="2189553"/>
            <a:ext cx="8676687" cy="404226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8C75B56-4546-96E7-5760-48F2CF145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651" y="3390902"/>
            <a:ext cx="8559867" cy="4499533"/>
          </a:xfrm>
          <a:prstGeom prst="rect">
            <a:avLst/>
          </a:prstGeom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0550AE36-5EBB-AB9F-C85D-BDC77C8A1BAA}"/>
              </a:ext>
            </a:extLst>
          </p:cNvPr>
          <p:cNvSpPr/>
          <p:nvPr/>
        </p:nvSpPr>
        <p:spPr>
          <a:xfrm>
            <a:off x="150876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0356B7-EB93-927B-6BBD-77405423E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608" y="415692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 dirty="0">
                <a:solidFill>
                  <a:srgbClr val="00FFAA"/>
                </a:solidFill>
                <a:latin typeface="Anton"/>
              </a:rPr>
              <a:t>USE CASE DIAGRAM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25</a:t>
            </a:r>
          </a:p>
        </p:txBody>
      </p:sp>
      <p:pic>
        <p:nvPicPr>
          <p:cNvPr id="15" name="Picture 14" descr="A diagram of a company&#10;&#10;Description automatically generated">
            <a:extLst>
              <a:ext uri="{FF2B5EF4-FFF2-40B4-BE49-F238E27FC236}">
                <a16:creationId xmlns:a16="http://schemas.microsoft.com/office/drawing/2014/main" id="{6D84DF25-6141-6E71-B48F-EF696F450E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58" y="1213561"/>
            <a:ext cx="12795159" cy="743513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utoShape 11">
            <a:extLst>
              <a:ext uri="{FF2B5EF4-FFF2-40B4-BE49-F238E27FC236}">
                <a16:creationId xmlns:a16="http://schemas.microsoft.com/office/drawing/2014/main" id="{DFDE2479-9291-922F-E2F5-9CD7AC398C1F}"/>
              </a:ext>
            </a:extLst>
          </p:cNvPr>
          <p:cNvSpPr/>
          <p:nvPr/>
        </p:nvSpPr>
        <p:spPr>
          <a:xfrm>
            <a:off x="151638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A21140-49B2-CEC2-160F-8CEC3A637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27" y="456863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6350202" y="9500622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 dirty="0">
                <a:solidFill>
                  <a:srgbClr val="00FFAA"/>
                </a:solidFill>
                <a:latin typeface="Anton"/>
              </a:rPr>
              <a:t>CLASS DIAGRAM</a:t>
            </a:r>
          </a:p>
        </p:txBody>
      </p:sp>
      <p:pic>
        <p:nvPicPr>
          <p:cNvPr id="13" name="Picture 12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294E0992-BDFC-68A7-3DDE-BA8AE147A9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59" y="1356514"/>
            <a:ext cx="12280702" cy="691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11">
            <a:extLst>
              <a:ext uri="{FF2B5EF4-FFF2-40B4-BE49-F238E27FC236}">
                <a16:creationId xmlns:a16="http://schemas.microsoft.com/office/drawing/2014/main" id="{A8340DF4-85BD-DA13-CB3B-FDF274D9577D}"/>
              </a:ext>
            </a:extLst>
          </p:cNvPr>
          <p:cNvSpPr/>
          <p:nvPr/>
        </p:nvSpPr>
        <p:spPr>
          <a:xfrm>
            <a:off x="15163800" y="97155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E21735-DAE9-6859-8170-0031845D5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40535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 dirty="0">
                <a:solidFill>
                  <a:srgbClr val="FFFFFF"/>
                </a:solidFill>
                <a:latin typeface="Anton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6350202" y="9500622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657" y="4414354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 dirty="0">
                <a:solidFill>
                  <a:srgbClr val="00FFAA"/>
                </a:solidFill>
                <a:latin typeface="Anton"/>
              </a:rPr>
              <a:t>Flowchart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73D3B6C4-542D-3DFB-1C1C-DBE63655D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59845"/>
            <a:ext cx="12590098" cy="64140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197E2677-220C-385D-7F4A-27F03B6447AA}"/>
              </a:ext>
            </a:extLst>
          </p:cNvPr>
          <p:cNvSpPr/>
          <p:nvPr/>
        </p:nvSpPr>
        <p:spPr>
          <a:xfrm>
            <a:off x="15163800" y="97155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D2972C-3018-E83F-30D4-C86619C0D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70" y="658613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4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 dirty="0">
                <a:solidFill>
                  <a:srgbClr val="FFFFFF"/>
                </a:solidFill>
                <a:latin typeface="Anton"/>
              </a:rPr>
              <a:t>Testing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315" y="3362488"/>
            <a:ext cx="4962638" cy="51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 dirty="0">
                <a:solidFill>
                  <a:srgbClr val="00FFAA"/>
                </a:solidFill>
                <a:latin typeface="Anton"/>
              </a:rPr>
              <a:t>Registration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5408" y="9815300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BC15EB-7194-275D-554C-5485368F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359" y="1418745"/>
            <a:ext cx="9383178" cy="8087291"/>
          </a:xfrm>
          <a:prstGeom prst="rect">
            <a:avLst/>
          </a:prstGeom>
        </p:spPr>
      </p:pic>
      <p:sp>
        <p:nvSpPr>
          <p:cNvPr id="17" name="AutoShape 11">
            <a:extLst>
              <a:ext uri="{FF2B5EF4-FFF2-40B4-BE49-F238E27FC236}">
                <a16:creationId xmlns:a16="http://schemas.microsoft.com/office/drawing/2014/main" id="{0F8CCD7D-06E8-BFA4-4812-88D032B3034E}"/>
              </a:ext>
            </a:extLst>
          </p:cNvPr>
          <p:cNvSpPr/>
          <p:nvPr/>
        </p:nvSpPr>
        <p:spPr>
          <a:xfrm>
            <a:off x="15621000" y="99441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2DB733-7106-6D41-F7BD-225379BC2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35" y="489520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642210"/>
            <a:ext cx="7730562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VERIFICATION-TESTING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5470" y="3431961"/>
            <a:ext cx="4962638" cy="5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4022" dirty="0">
                <a:solidFill>
                  <a:srgbClr val="00FFAA"/>
                </a:solidFill>
                <a:latin typeface="Anton"/>
              </a:rPr>
              <a:t>Manual testing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72357" y="9700974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549FC7-C4B2-ACEB-56B0-7D286ECE6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1422057"/>
            <a:ext cx="8989855" cy="8117170"/>
          </a:xfrm>
          <a:prstGeom prst="rect">
            <a:avLst/>
          </a:prstGeom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F54CDBD0-5D2C-FFF7-978C-D7E15ACBDB07}"/>
              </a:ext>
            </a:extLst>
          </p:cNvPr>
          <p:cNvSpPr/>
          <p:nvPr/>
        </p:nvSpPr>
        <p:spPr>
          <a:xfrm>
            <a:off x="15824804" y="98679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2FF458-050C-5440-8D14-E3792FF52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86" y="456863"/>
            <a:ext cx="3277057" cy="485843"/>
          </a:xfrm>
          <a:prstGeom prst="rect">
            <a:avLst/>
          </a:prstGeom>
        </p:spPr>
      </p:pic>
      <p:sp>
        <p:nvSpPr>
          <p:cNvPr id="18" name="AutoShape 15">
            <a:extLst>
              <a:ext uri="{FF2B5EF4-FFF2-40B4-BE49-F238E27FC236}">
                <a16:creationId xmlns:a16="http://schemas.microsoft.com/office/drawing/2014/main" id="{12148D08-3391-3687-78F6-03CCC995C405}"/>
              </a:ext>
            </a:extLst>
          </p:cNvPr>
          <p:cNvSpPr/>
          <p:nvPr/>
        </p:nvSpPr>
        <p:spPr>
          <a:xfrm flipV="1">
            <a:off x="0" y="2933700"/>
            <a:ext cx="8685055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562009" y="2436134"/>
            <a:ext cx="7854991" cy="12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dirty="0">
                <a:solidFill>
                  <a:srgbClr val="FFFFFF"/>
                </a:solidFill>
                <a:latin typeface="Anto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3954" y="4220216"/>
            <a:ext cx="9615342" cy="316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461" dirty="0">
                <a:solidFill>
                  <a:srgbClr val="FFFFFF"/>
                </a:solidFill>
                <a:latin typeface="Poppins"/>
              </a:rPr>
              <a:t>My sports club management system helps to manage club operations with its user-friendly platform. Members can easily register for courses and manage appointments, while instructors and administrators benefit from streamlined course and instructor management. Enhance your club experience with our all-in-one solution.</a:t>
            </a:r>
          </a:p>
        </p:txBody>
      </p:sp>
      <p:sp>
        <p:nvSpPr>
          <p:cNvPr id="13" name="Freeform 13"/>
          <p:cNvSpPr/>
          <p:nvPr/>
        </p:nvSpPr>
        <p:spPr>
          <a:xfrm rot="-10800000" flipH="1" flipV="1">
            <a:off x="4498962" y="9332345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939494" y="8704114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1E23C47E-6875-9163-A539-705B1C42BEA1}"/>
              </a:ext>
            </a:extLst>
          </p:cNvPr>
          <p:cNvSpPr/>
          <p:nvPr/>
        </p:nvSpPr>
        <p:spPr>
          <a:xfrm>
            <a:off x="762000" y="3683810"/>
            <a:ext cx="809932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F805C96E-6FC1-9573-1485-AE305345656C}"/>
              </a:ext>
            </a:extLst>
          </p:cNvPr>
          <p:cNvGrpSpPr/>
          <p:nvPr/>
        </p:nvGrpSpPr>
        <p:grpSpPr>
          <a:xfrm>
            <a:off x="11578068" y="-481123"/>
            <a:ext cx="8271941" cy="7522710"/>
            <a:chOff x="0" y="0"/>
            <a:chExt cx="2385448" cy="216938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B982BE2-B1D7-E96F-BA19-D8C30A0FEB80}"/>
                </a:ext>
              </a:extLst>
            </p:cNvPr>
            <p:cNvSpPr/>
            <p:nvPr/>
          </p:nvSpPr>
          <p:spPr>
            <a:xfrm>
              <a:off x="0" y="0"/>
              <a:ext cx="2385448" cy="2169387"/>
            </a:xfrm>
            <a:custGeom>
              <a:avLst/>
              <a:gdLst/>
              <a:ahLst/>
              <a:cxnLst/>
              <a:rect l="l" t="t" r="r" b="b"/>
              <a:pathLst>
                <a:path w="2385448" h="2169387">
                  <a:moveTo>
                    <a:pt x="0" y="0"/>
                  </a:moveTo>
                  <a:lnTo>
                    <a:pt x="2385448" y="0"/>
                  </a:lnTo>
                  <a:lnTo>
                    <a:pt x="2385448" y="2169387"/>
                  </a:lnTo>
                  <a:lnTo>
                    <a:pt x="0" y="2169387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CFF47513-9B95-AAAB-F10A-8DF227807F31}"/>
                </a:ext>
              </a:extLst>
            </p:cNvPr>
            <p:cNvSpPr txBox="1"/>
            <p:nvPr/>
          </p:nvSpPr>
          <p:spPr>
            <a:xfrm>
              <a:off x="0" y="-66675"/>
              <a:ext cx="2385448" cy="223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D935067-98AE-5325-8BAE-451281698960}"/>
              </a:ext>
            </a:extLst>
          </p:cNvPr>
          <p:cNvGrpSpPr/>
          <p:nvPr/>
        </p:nvGrpSpPr>
        <p:grpSpPr>
          <a:xfrm>
            <a:off x="11543931" y="1623709"/>
            <a:ext cx="6744069" cy="5552605"/>
            <a:chOff x="0" y="0"/>
            <a:chExt cx="8992092" cy="7403474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E4CED9E0-4C4F-7B24-F20D-FF59571E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514" r="9514"/>
            <a:stretch>
              <a:fillRect/>
            </a:stretch>
          </p:blipFill>
          <p:spPr>
            <a:xfrm>
              <a:off x="0" y="0"/>
              <a:ext cx="8992092" cy="7403474"/>
            </a:xfrm>
            <a:prstGeom prst="rect">
              <a:avLst/>
            </a:prstGeom>
          </p:spPr>
        </p:pic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F74B609E-7FC2-40DB-1FAD-CE407445AA01}"/>
              </a:ext>
            </a:extLst>
          </p:cNvPr>
          <p:cNvGrpSpPr/>
          <p:nvPr/>
        </p:nvGrpSpPr>
        <p:grpSpPr>
          <a:xfrm>
            <a:off x="-1562009" y="8491235"/>
            <a:ext cx="4932342" cy="3245396"/>
            <a:chOff x="0" y="0"/>
            <a:chExt cx="1422380" cy="935902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67B1E75-8792-32AF-23BD-6EEA5E1F1C99}"/>
                </a:ext>
              </a:extLst>
            </p:cNvPr>
            <p:cNvSpPr/>
            <p:nvPr/>
          </p:nvSpPr>
          <p:spPr>
            <a:xfrm>
              <a:off x="0" y="0"/>
              <a:ext cx="1422380" cy="935902"/>
            </a:xfrm>
            <a:custGeom>
              <a:avLst/>
              <a:gdLst/>
              <a:ahLst/>
              <a:cxnLst/>
              <a:rect l="l" t="t" r="r" b="b"/>
              <a:pathLst>
                <a:path w="1422380" h="935902">
                  <a:moveTo>
                    <a:pt x="0" y="0"/>
                  </a:moveTo>
                  <a:lnTo>
                    <a:pt x="1422380" y="0"/>
                  </a:lnTo>
                  <a:lnTo>
                    <a:pt x="1422380" y="935902"/>
                  </a:lnTo>
                  <a:lnTo>
                    <a:pt x="0" y="935902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870B3A-6DB6-C03B-A1DA-8F9A50EEA57E}"/>
                </a:ext>
              </a:extLst>
            </p:cNvPr>
            <p:cNvSpPr txBox="1"/>
            <p:nvPr/>
          </p:nvSpPr>
          <p:spPr>
            <a:xfrm>
              <a:off x="0" y="-66675"/>
              <a:ext cx="1422380" cy="1002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AutoShape 11">
            <a:extLst>
              <a:ext uri="{FF2B5EF4-FFF2-40B4-BE49-F238E27FC236}">
                <a16:creationId xmlns:a16="http://schemas.microsoft.com/office/drawing/2014/main" id="{02FAFDFA-9B22-C5BF-5728-8D12E5B731A3}"/>
              </a:ext>
            </a:extLst>
          </p:cNvPr>
          <p:cNvSpPr/>
          <p:nvPr/>
        </p:nvSpPr>
        <p:spPr>
          <a:xfrm>
            <a:off x="15849600" y="8897333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066AAC-5617-3AAB-2A22-C64AB84C3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41627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289047" y="1752780"/>
            <a:ext cx="8854953" cy="11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7340">
                <a:solidFill>
                  <a:srgbClr val="FFFFFF"/>
                </a:solidFill>
                <a:latin typeface="Anton"/>
              </a:rPr>
              <a:t>PROCESS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0202" y="9198892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477" y="4182368"/>
            <a:ext cx="8482832" cy="416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Requirement Gathering and Analysis.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 Planning the System.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Working Alone.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FFFFFF"/>
                </a:solidFill>
                <a:latin typeface="Alef Bold"/>
              </a:rPr>
              <a:t>Testing.</a:t>
            </a: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  <a:p>
            <a:pPr algn="l">
              <a:lnSpc>
                <a:spcPts val="3705"/>
              </a:lnSpc>
            </a:pPr>
            <a:endParaRPr lang="en-US" sz="2647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F91319D6-4433-D9A0-EEBC-AACFE2B6A71A}"/>
              </a:ext>
            </a:extLst>
          </p:cNvPr>
          <p:cNvSpPr/>
          <p:nvPr/>
        </p:nvSpPr>
        <p:spPr>
          <a:xfrm>
            <a:off x="15240000" y="94107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3E7481-53B6-8F96-1567-E08166731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77" y="503096"/>
            <a:ext cx="3277057" cy="485843"/>
          </a:xfrm>
          <a:prstGeom prst="rect">
            <a:avLst/>
          </a:prstGeom>
        </p:spPr>
      </p:pic>
      <p:sp>
        <p:nvSpPr>
          <p:cNvPr id="15" name="AutoShape 15">
            <a:extLst>
              <a:ext uri="{FF2B5EF4-FFF2-40B4-BE49-F238E27FC236}">
                <a16:creationId xmlns:a16="http://schemas.microsoft.com/office/drawing/2014/main" id="{D6F10260-3B50-B382-FEE8-01B04B731A95}"/>
              </a:ext>
            </a:extLst>
          </p:cNvPr>
          <p:cNvSpPr/>
          <p:nvPr/>
        </p:nvSpPr>
        <p:spPr>
          <a:xfrm>
            <a:off x="310886" y="3086100"/>
            <a:ext cx="15970291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3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876060" y="2734142"/>
            <a:ext cx="9102754" cy="20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4"/>
              </a:lnSpc>
            </a:pPr>
            <a:r>
              <a:rPr lang="en-US" sz="15099">
                <a:solidFill>
                  <a:srgbClr val="FFFFFF"/>
                </a:solidFill>
                <a:latin typeface="Anton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32652" y="2005147"/>
            <a:ext cx="4813664" cy="7361329"/>
            <a:chOff x="0" y="0"/>
            <a:chExt cx="6418219" cy="981510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925" r="925"/>
            <a:stretch>
              <a:fillRect/>
            </a:stretch>
          </p:blipFill>
          <p:spPr>
            <a:xfrm>
              <a:off x="0" y="0"/>
              <a:ext cx="6418219" cy="9815105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2" name="Group 12"/>
          <p:cNvGrpSpPr/>
          <p:nvPr/>
        </p:nvGrpSpPr>
        <p:grpSpPr>
          <a:xfrm>
            <a:off x="287749" y="5481448"/>
            <a:ext cx="10418335" cy="2772779"/>
            <a:chOff x="0" y="-85725"/>
            <a:chExt cx="13891114" cy="369703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13891114" cy="30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1"/>
                </a:lnSpc>
                <a:spcBef>
                  <a:spcPct val="0"/>
                </a:spcBef>
              </a:pPr>
              <a:r>
                <a:rPr lang="en-US" sz="4337">
                  <a:solidFill>
                    <a:srgbClr val="B3CBB5"/>
                  </a:solidFill>
                  <a:latin typeface="Quattrocento"/>
                </a:rPr>
                <a:t>"Empower your sports club with our innovative management system—where efficiency meets excellence."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06315" y="3177263"/>
              <a:ext cx="12792846" cy="43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r>
                <a:rPr lang="en-US" sz="1808" spc="200" dirty="0">
                  <a:solidFill>
                    <a:srgbClr val="00FFAA"/>
                  </a:solidFill>
                  <a:latin typeface="Courier PS"/>
                </a:rPr>
                <a:t>SETTING YOU UP FOR SUCCESS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271942" y="2003024"/>
              <a:ext cx="2579551" cy="91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795514" y="9540649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31</a:t>
            </a:r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331475DD-2DB6-6893-FBE9-821F6DD93695}"/>
              </a:ext>
            </a:extLst>
          </p:cNvPr>
          <p:cNvSpPr/>
          <p:nvPr/>
        </p:nvSpPr>
        <p:spPr>
          <a:xfrm>
            <a:off x="15697200" y="97917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90256-B606-9673-9618-C19CC8F0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49" y="458447"/>
            <a:ext cx="3277057" cy="485843"/>
          </a:xfrm>
          <a:prstGeom prst="rect">
            <a:avLst/>
          </a:prstGeom>
        </p:spPr>
      </p:pic>
      <p:sp>
        <p:nvSpPr>
          <p:cNvPr id="22" name="AutoShape 15">
            <a:extLst>
              <a:ext uri="{FF2B5EF4-FFF2-40B4-BE49-F238E27FC236}">
                <a16:creationId xmlns:a16="http://schemas.microsoft.com/office/drawing/2014/main" id="{064A2120-BDA6-804E-8387-AE085E04343E}"/>
              </a:ext>
            </a:extLst>
          </p:cNvPr>
          <p:cNvSpPr/>
          <p:nvPr/>
        </p:nvSpPr>
        <p:spPr>
          <a:xfrm>
            <a:off x="1752600" y="4686300"/>
            <a:ext cx="809932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43312DFB-5A39-6F00-4A00-37598ACD9C9F}"/>
              </a:ext>
            </a:extLst>
          </p:cNvPr>
          <p:cNvGrpSpPr/>
          <p:nvPr/>
        </p:nvGrpSpPr>
        <p:grpSpPr>
          <a:xfrm>
            <a:off x="10877029" y="5761521"/>
            <a:ext cx="1050414" cy="3048359"/>
            <a:chOff x="0" y="0"/>
            <a:chExt cx="302917" cy="87908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FC282E2-3559-ABDE-7844-CAFEE82BE288}"/>
                </a:ext>
              </a:extLst>
            </p:cNvPr>
            <p:cNvSpPr/>
            <p:nvPr/>
          </p:nvSpPr>
          <p:spPr>
            <a:xfrm>
              <a:off x="0" y="0"/>
              <a:ext cx="302917" cy="879081"/>
            </a:xfrm>
            <a:custGeom>
              <a:avLst/>
              <a:gdLst/>
              <a:ahLst/>
              <a:cxnLst/>
              <a:rect l="l" t="t" r="r" b="b"/>
              <a:pathLst>
                <a:path w="302917" h="879081">
                  <a:moveTo>
                    <a:pt x="0" y="0"/>
                  </a:moveTo>
                  <a:lnTo>
                    <a:pt x="302917" y="0"/>
                  </a:lnTo>
                  <a:lnTo>
                    <a:pt x="302917" y="879081"/>
                  </a:lnTo>
                  <a:lnTo>
                    <a:pt x="0" y="879081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6898A7D3-E7C5-99B3-DFAC-72E9A0041CBB}"/>
                </a:ext>
              </a:extLst>
            </p:cNvPr>
            <p:cNvSpPr txBox="1"/>
            <p:nvPr/>
          </p:nvSpPr>
          <p:spPr>
            <a:xfrm>
              <a:off x="0" y="-66675"/>
              <a:ext cx="302917" cy="94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PROBLEMS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091" y="4444383"/>
            <a:ext cx="7707815" cy="66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4"/>
              </a:lnSpc>
            </a:pPr>
            <a:r>
              <a:rPr lang="en-US" sz="2629" dirty="0">
                <a:solidFill>
                  <a:srgbClr val="00FFAA"/>
                </a:solidFill>
                <a:latin typeface="Anton"/>
              </a:rPr>
              <a:t>POOR COMMUNICATION WITH MEMBERS</a:t>
            </a:r>
          </a:p>
          <a:p>
            <a:pPr algn="just">
              <a:lnSpc>
                <a:spcPts val="2524"/>
              </a:lnSpc>
            </a:pPr>
            <a:r>
              <a:rPr lang="en-US" sz="2629" dirty="0">
                <a:solidFill>
                  <a:srgbClr val="00FFAA"/>
                </a:solidFill>
                <a:latin typeface="Anto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0988" y="7670538"/>
            <a:ext cx="432656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 dirty="0">
                <a:solidFill>
                  <a:srgbClr val="00FFAA"/>
                </a:solidFill>
                <a:latin typeface="Anton"/>
              </a:rPr>
              <a:t>DATA MANAGEMENT CHALLENGES:</a:t>
            </a: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TextBox 19"/>
          <p:cNvSpPr txBox="1"/>
          <p:nvPr/>
        </p:nvSpPr>
        <p:spPr>
          <a:xfrm>
            <a:off x="9220906" y="4506482"/>
            <a:ext cx="4770883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 dirty="0">
                <a:solidFill>
                  <a:srgbClr val="00FFAA"/>
                </a:solidFill>
                <a:latin typeface="Anton"/>
              </a:rPr>
              <a:t>LACK OF MARKETING OPPORTUNITIES: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1550" y="7670538"/>
            <a:ext cx="6590450" cy="649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GB" sz="2623" dirty="0">
                <a:solidFill>
                  <a:srgbClr val="00FFAA"/>
                </a:solidFill>
                <a:latin typeface="Anton"/>
              </a:rPr>
              <a:t>lack of integration between user and admin interfaces</a:t>
            </a:r>
            <a:endParaRPr lang="en-US" sz="2623" dirty="0">
              <a:solidFill>
                <a:srgbClr val="00FFAA"/>
              </a:solidFill>
              <a:latin typeface="Ant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57504" y="5057930"/>
            <a:ext cx="5719064" cy="123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FFFFFF"/>
                </a:solidFill>
                <a:latin typeface="Alef Bold"/>
              </a:rPr>
              <a:t> Difficulty effectively communicating   with members, leading to decreased participation and member churn.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4551" y="8150549"/>
            <a:ext cx="4332999" cy="141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Difficulty tracking member data, such as contact information, payment details.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20906" y="5076825"/>
            <a:ext cx="496263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 Difficulty reaching a new audience and attracting new members.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46599" y="8444920"/>
            <a:ext cx="4990965" cy="700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dirty="0">
                <a:solidFill>
                  <a:srgbClr val="FFFFFF"/>
                </a:solidFill>
                <a:latin typeface="Poppins"/>
              </a:rPr>
              <a:t>Existing systems focus on only one interface (administrators or users).</a:t>
            </a:r>
            <a:endParaRPr lang="en-US" sz="20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961957" y="9569773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id="5" name="AutoShape 15">
            <a:extLst>
              <a:ext uri="{FF2B5EF4-FFF2-40B4-BE49-F238E27FC236}">
                <a16:creationId xmlns:a16="http://schemas.microsoft.com/office/drawing/2014/main" id="{2FBC09E1-4D0A-DFF5-7C7C-9BA020E45DD4}"/>
              </a:ext>
            </a:extLst>
          </p:cNvPr>
          <p:cNvSpPr/>
          <p:nvPr/>
        </p:nvSpPr>
        <p:spPr>
          <a:xfrm>
            <a:off x="701657" y="3619198"/>
            <a:ext cx="15970291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0B4C848C-4895-53F1-EEB6-24EBD2F627B3}"/>
              </a:ext>
            </a:extLst>
          </p:cNvPr>
          <p:cNvGrpSpPr/>
          <p:nvPr/>
        </p:nvGrpSpPr>
        <p:grpSpPr>
          <a:xfrm>
            <a:off x="7914743" y="4449332"/>
            <a:ext cx="873233" cy="880883"/>
            <a:chOff x="0" y="0"/>
            <a:chExt cx="251821" cy="254028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3AE1A76-E31C-6676-EF93-07A179AC0BD5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DE9470FA-3B2C-B575-2D22-6886E6AAC5A9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E20C198E-04AB-928B-F5A4-9F068182081B}"/>
              </a:ext>
            </a:extLst>
          </p:cNvPr>
          <p:cNvGrpSpPr/>
          <p:nvPr/>
        </p:nvGrpSpPr>
        <p:grpSpPr>
          <a:xfrm>
            <a:off x="8153400" y="7554736"/>
            <a:ext cx="873233" cy="880883"/>
            <a:chOff x="0" y="0"/>
            <a:chExt cx="251821" cy="254028"/>
          </a:xfrm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0003DE8F-6377-7B69-46E0-164319F40E29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3A5B8CDD-2256-6AF8-87DD-0E47EB977C6A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03079ACA-8647-1580-4815-0B5EE92D116A}"/>
              </a:ext>
            </a:extLst>
          </p:cNvPr>
          <p:cNvGrpSpPr/>
          <p:nvPr/>
        </p:nvGrpSpPr>
        <p:grpSpPr>
          <a:xfrm>
            <a:off x="423393" y="4300713"/>
            <a:ext cx="873233" cy="880883"/>
            <a:chOff x="0" y="0"/>
            <a:chExt cx="251821" cy="254028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38E5E68-A661-CB10-D2F1-F741AC092523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1FA75954-2C48-FAE0-193D-1480E73BC905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40071A90-60EC-CE45-33C4-6C0C0C8F430B}"/>
              </a:ext>
            </a:extLst>
          </p:cNvPr>
          <p:cNvGrpSpPr/>
          <p:nvPr/>
        </p:nvGrpSpPr>
        <p:grpSpPr>
          <a:xfrm>
            <a:off x="397441" y="7558749"/>
            <a:ext cx="873233" cy="880883"/>
            <a:chOff x="0" y="0"/>
            <a:chExt cx="251821" cy="254028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148D70D-3E9D-8ED4-8393-CA75880A8C59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0CA8BFBD-CF40-0E31-1D73-BED282A1E2F1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2" name="AutoShape 11">
            <a:extLst>
              <a:ext uri="{FF2B5EF4-FFF2-40B4-BE49-F238E27FC236}">
                <a16:creationId xmlns:a16="http://schemas.microsoft.com/office/drawing/2014/main" id="{4E954BC0-436A-2248-5F47-0703802CAD6B}"/>
              </a:ext>
            </a:extLst>
          </p:cNvPr>
          <p:cNvSpPr/>
          <p:nvPr/>
        </p:nvSpPr>
        <p:spPr>
          <a:xfrm>
            <a:off x="15849600" y="97155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BC2130A-EFDF-04B3-776B-8F632F40E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3" y="461609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5277" y="1481303"/>
            <a:ext cx="3045778" cy="8156741"/>
            <a:chOff x="0" y="0"/>
            <a:chExt cx="4061038" cy="108756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7560" r="37560"/>
            <a:stretch>
              <a:fillRect/>
            </a:stretch>
          </p:blipFill>
          <p:spPr>
            <a:xfrm>
              <a:off x="0" y="0"/>
              <a:ext cx="4061038" cy="10875655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482057" y="4310355"/>
            <a:ext cx="4165102" cy="33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 dirty="0">
                <a:solidFill>
                  <a:srgbClr val="00FFAA"/>
                </a:solidFill>
                <a:latin typeface="Anton"/>
              </a:rPr>
              <a:t>WEBSITE: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460397" y="9666619"/>
            <a:ext cx="909098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0906" y="4242366"/>
            <a:ext cx="4962638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623" dirty="0">
                <a:solidFill>
                  <a:srgbClr val="00FFAA"/>
                </a:solidFill>
                <a:latin typeface="Anton"/>
              </a:rPr>
              <a:t>CRM MANAGEMENT SYSTEM:</a:t>
            </a:r>
          </a:p>
          <a:p>
            <a:pPr algn="l">
              <a:lnSpc>
                <a:spcPts val="2518"/>
              </a:lnSpc>
            </a:pPr>
            <a:endParaRPr lang="en-US" sz="2623" dirty="0">
              <a:solidFill>
                <a:srgbClr val="FCFC04"/>
              </a:solidFill>
              <a:latin typeface="Anton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701657" y="5318399"/>
            <a:ext cx="6395774" cy="567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GB" sz="2647" dirty="0">
                <a:solidFill>
                  <a:srgbClr val="FFFFFF"/>
                </a:solidFill>
                <a:latin typeface="Alef Bold"/>
              </a:rPr>
              <a:t>Allow members to view schedules, register for courses, and track their progress 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GB" sz="2647" dirty="0">
                <a:solidFill>
                  <a:srgbClr val="FFFFFF"/>
                </a:solidFill>
                <a:latin typeface="Alef Bold"/>
              </a:rPr>
              <a:t>Push notifications: Send real-time updates about class changes, promotions, and upcoming events.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GB" sz="2647" dirty="0">
                <a:solidFill>
                  <a:srgbClr val="FFFFFF"/>
                </a:solidFill>
                <a:latin typeface="Alef Bold"/>
              </a:rPr>
              <a:t>Easy communication with trainers: Members can message trainers directly through the app, improving engagement and support.</a:t>
            </a:r>
            <a:endParaRPr lang="en-US" sz="2647" dirty="0">
              <a:solidFill>
                <a:srgbClr val="FFFFFF"/>
              </a:solidFill>
              <a:latin typeface="Alef Bold"/>
            </a:endParaRP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endParaRPr lang="en-US" sz="2647" dirty="0">
              <a:solidFill>
                <a:srgbClr val="FFFFFF"/>
              </a:solidFill>
              <a:latin typeface="Alef Bold"/>
            </a:endParaRPr>
          </a:p>
          <a:p>
            <a:pPr algn="l">
              <a:lnSpc>
                <a:spcPts val="3705"/>
              </a:lnSpc>
            </a:pPr>
            <a:endParaRPr lang="en-US" sz="2647" dirty="0">
              <a:solidFill>
                <a:srgbClr val="FFFFFF"/>
              </a:solidFill>
              <a:latin typeface="Ale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68954" y="5337449"/>
            <a:ext cx="5681277" cy="449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Automate repetitive tasks to save time and resources.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Analyze member behavior data and preferences.</a:t>
            </a: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GB" sz="2289" dirty="0">
                <a:solidFill>
                  <a:srgbClr val="FFFFFF"/>
                </a:solidFill>
                <a:latin typeface="Poppins"/>
              </a:rPr>
              <a:t>Centralized member information to enhance communication and personalization.</a:t>
            </a:r>
            <a:endParaRPr lang="en-US" sz="2289" dirty="0">
              <a:solidFill>
                <a:srgbClr val="FFFFFF"/>
              </a:solidFill>
              <a:latin typeface="Poppins"/>
            </a:endParaRPr>
          </a:p>
          <a:p>
            <a:pPr marL="494330" lvl="1" indent="-247165" algn="l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GB" sz="2289" dirty="0">
                <a:solidFill>
                  <a:srgbClr val="FFFFFF"/>
                </a:solidFill>
                <a:latin typeface="Poppins"/>
              </a:rPr>
              <a:t>Effective course management, including a schedule and real-time updates.</a:t>
            </a:r>
            <a:endParaRPr lang="en-US" sz="2289" dirty="0">
              <a:solidFill>
                <a:srgbClr val="FFFFFF"/>
              </a:solidFill>
              <a:latin typeface="Poppins"/>
            </a:endParaRPr>
          </a:p>
          <a:p>
            <a:pPr algn="l">
              <a:lnSpc>
                <a:spcPts val="3205"/>
              </a:lnSpc>
              <a:spcBef>
                <a:spcPct val="0"/>
              </a:spcBef>
            </a:pPr>
            <a:endParaRPr lang="en-US" sz="228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3F5B4AC-3759-094D-927A-F8C6B1F8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member information to enhance communication and personalization.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0B90881-0186-E608-1B70-54C9F93B1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member information to enhance communication and personalization.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11">
            <a:extLst>
              <a:ext uri="{FF2B5EF4-FFF2-40B4-BE49-F238E27FC236}">
                <a16:creationId xmlns:a16="http://schemas.microsoft.com/office/drawing/2014/main" id="{CE6863BF-91AB-1832-1406-9F6FDF3ED36B}"/>
              </a:ext>
            </a:extLst>
          </p:cNvPr>
          <p:cNvSpPr/>
          <p:nvPr/>
        </p:nvSpPr>
        <p:spPr>
          <a:xfrm>
            <a:off x="15392400" y="9831115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46F1E82E-A068-6AEF-05B4-9D056B319D92}"/>
              </a:ext>
            </a:extLst>
          </p:cNvPr>
          <p:cNvGrpSpPr/>
          <p:nvPr/>
        </p:nvGrpSpPr>
        <p:grpSpPr>
          <a:xfrm>
            <a:off x="7992887" y="4037465"/>
            <a:ext cx="873233" cy="880883"/>
            <a:chOff x="0" y="0"/>
            <a:chExt cx="251821" cy="254028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B989E39-8E46-65A1-927D-2B0E66D91992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891BB26-A49F-7B62-10FC-60895DF15D3E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A914A186-5D92-5D8A-C7B3-85A35A018F01}"/>
              </a:ext>
            </a:extLst>
          </p:cNvPr>
          <p:cNvGrpSpPr/>
          <p:nvPr/>
        </p:nvGrpSpPr>
        <p:grpSpPr>
          <a:xfrm>
            <a:off x="456424" y="4111578"/>
            <a:ext cx="873233" cy="880883"/>
            <a:chOff x="0" y="0"/>
            <a:chExt cx="251821" cy="254028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465EDEA-E515-273A-B196-B28F7CAACA57}"/>
                </a:ext>
              </a:extLst>
            </p:cNvPr>
            <p:cNvSpPr/>
            <p:nvPr/>
          </p:nvSpPr>
          <p:spPr>
            <a:xfrm>
              <a:off x="0" y="0"/>
              <a:ext cx="251821" cy="254028"/>
            </a:xfrm>
            <a:custGeom>
              <a:avLst/>
              <a:gdLst/>
              <a:ahLst/>
              <a:cxnLst/>
              <a:rect l="l" t="t" r="r" b="b"/>
              <a:pathLst>
                <a:path w="251821" h="254028">
                  <a:moveTo>
                    <a:pt x="0" y="0"/>
                  </a:moveTo>
                  <a:lnTo>
                    <a:pt x="251821" y="0"/>
                  </a:lnTo>
                  <a:lnTo>
                    <a:pt x="251821" y="254028"/>
                  </a:lnTo>
                  <a:lnTo>
                    <a:pt x="0" y="254028"/>
                  </a:lnTo>
                  <a:close/>
                </a:path>
              </a:pathLst>
            </a:custGeom>
            <a:solidFill>
              <a:srgbClr val="00FFA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EF74BB8A-725D-6E50-D531-64A554EEB926}"/>
                </a:ext>
              </a:extLst>
            </p:cNvPr>
            <p:cNvSpPr txBox="1"/>
            <p:nvPr/>
          </p:nvSpPr>
          <p:spPr>
            <a:xfrm>
              <a:off x="0" y="-66675"/>
              <a:ext cx="251821" cy="32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AutoShape 15">
            <a:extLst>
              <a:ext uri="{FF2B5EF4-FFF2-40B4-BE49-F238E27FC236}">
                <a16:creationId xmlns:a16="http://schemas.microsoft.com/office/drawing/2014/main" id="{A94E6192-212B-B287-D808-279D0DE02139}"/>
              </a:ext>
            </a:extLst>
          </p:cNvPr>
          <p:cNvSpPr/>
          <p:nvPr/>
        </p:nvSpPr>
        <p:spPr>
          <a:xfrm>
            <a:off x="490106" y="3499954"/>
            <a:ext cx="13942015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23DA5B-550C-4ADA-0FB4-E1490E337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88" y="601980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7" y="2120734"/>
            <a:ext cx="4945502" cy="13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FEATURES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69587" y="9794901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1077" y="4029968"/>
            <a:ext cx="8832923" cy="42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 Increasing the club's visibility in search engine   results.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 Multi-language website and CRM, (Customer Relationship Management)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Dual-Interface System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Facebook comment system</a:t>
            </a:r>
            <a:r>
              <a:rPr lang="he-IL" sz="2647" dirty="0">
                <a:solidFill>
                  <a:srgbClr val="FFFFFF"/>
                </a:solidFill>
                <a:latin typeface="Alef Bold"/>
              </a:rPr>
              <a:t>.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Mobile-Friendly Design:</a:t>
            </a:r>
          </a:p>
          <a:p>
            <a:pPr marL="571489" lvl="1" indent="-285744" algn="l">
              <a:lnSpc>
                <a:spcPts val="3705"/>
              </a:lnSpc>
              <a:buFont typeface="Arial"/>
              <a:buChar char="•"/>
            </a:pPr>
            <a:r>
              <a:rPr lang="en-US" sz="2647" dirty="0">
                <a:solidFill>
                  <a:srgbClr val="FFFFFF"/>
                </a:solidFill>
                <a:latin typeface="Alef Bold"/>
              </a:rPr>
              <a:t>Smart platform to handle  communications smoothly </a:t>
            </a:r>
          </a:p>
          <a:p>
            <a:pPr algn="l">
              <a:lnSpc>
                <a:spcPts val="3705"/>
              </a:lnSpc>
            </a:pPr>
            <a:endParaRPr lang="en-US" sz="2647" dirty="0">
              <a:solidFill>
                <a:srgbClr val="FFFFFF"/>
              </a:solidFill>
              <a:latin typeface="Alef Bold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4E015BD-1273-4546-776E-2E4496DE82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37" y="1439340"/>
            <a:ext cx="8440953" cy="41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ack rectangular object with a black strip&#10;&#10;Description automatically generated">
            <a:extLst>
              <a:ext uri="{FF2B5EF4-FFF2-40B4-BE49-F238E27FC236}">
                <a16:creationId xmlns:a16="http://schemas.microsoft.com/office/drawing/2014/main" id="{D89C12A4-E5FC-D937-7EDD-65FD690DD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865" y="6060272"/>
            <a:ext cx="8657212" cy="3109537"/>
          </a:xfrm>
          <a:prstGeom prst="rect">
            <a:avLst/>
          </a:prstGeom>
        </p:spPr>
      </p:pic>
      <p:sp>
        <p:nvSpPr>
          <p:cNvPr id="17" name="AutoShape 15">
            <a:extLst>
              <a:ext uri="{FF2B5EF4-FFF2-40B4-BE49-F238E27FC236}">
                <a16:creationId xmlns:a16="http://schemas.microsoft.com/office/drawing/2014/main" id="{6A8E69A4-55A9-937C-9EA1-90922088B7F0}"/>
              </a:ext>
            </a:extLst>
          </p:cNvPr>
          <p:cNvSpPr/>
          <p:nvPr/>
        </p:nvSpPr>
        <p:spPr>
          <a:xfrm flipV="1">
            <a:off x="565471" y="3451241"/>
            <a:ext cx="8578530" cy="48713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A781FB86-0F9A-257D-1224-6B1913BB429B}"/>
              </a:ext>
            </a:extLst>
          </p:cNvPr>
          <p:cNvSpPr/>
          <p:nvPr/>
        </p:nvSpPr>
        <p:spPr>
          <a:xfrm>
            <a:off x="15773400" y="99441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A7424F-008C-ABFF-151A-88F24D151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475" y="602960"/>
            <a:ext cx="3277057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6869587" y="9794901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A781FB86-0F9A-257D-1224-6B1913BB429B}"/>
              </a:ext>
            </a:extLst>
          </p:cNvPr>
          <p:cNvSpPr/>
          <p:nvPr/>
        </p:nvSpPr>
        <p:spPr>
          <a:xfrm>
            <a:off x="15773400" y="99441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A7424F-008C-ABFF-151A-88F24D151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70" y="424206"/>
            <a:ext cx="3277057" cy="485843"/>
          </a:xfrm>
          <a:prstGeom prst="rect">
            <a:avLst/>
          </a:prstGeom>
        </p:spPr>
      </p:pic>
      <p:pic>
        <p:nvPicPr>
          <p:cNvPr id="4" name="sportClub">
            <a:hlinkClick r:id="" action="ppaction://media"/>
            <a:extLst>
              <a:ext uri="{FF2B5EF4-FFF2-40B4-BE49-F238E27FC236}">
                <a16:creationId xmlns:a16="http://schemas.microsoft.com/office/drawing/2014/main" id="{76C9E8CF-81E2-FBAC-4D92-AA14FBBEE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50588" y="1181100"/>
            <a:ext cx="13335000" cy="7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089543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00FFAA"/>
                </a:solidFill>
                <a:latin typeface="Anton"/>
              </a:rPr>
              <a:t>Login</a:t>
            </a:r>
            <a:r>
              <a:rPr lang="en-US" sz="9000" dirty="0">
                <a:solidFill>
                  <a:srgbClr val="FFFFFF"/>
                </a:solidFill>
                <a:latin typeface="Anton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08</a:t>
            </a:r>
          </a:p>
        </p:txBody>
      </p:sp>
      <p:pic>
        <p:nvPicPr>
          <p:cNvPr id="6" name="Picture 5" descr="A login screen in a gym&#10;&#10;Description automatically generated">
            <a:extLst>
              <a:ext uri="{FF2B5EF4-FFF2-40B4-BE49-F238E27FC236}">
                <a16:creationId xmlns:a16="http://schemas.microsoft.com/office/drawing/2014/main" id="{BE76BC6F-7347-3E95-8F90-E67B15048D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08" y="1638300"/>
            <a:ext cx="13083770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utoShape 11">
            <a:extLst>
              <a:ext uri="{FF2B5EF4-FFF2-40B4-BE49-F238E27FC236}">
                <a16:creationId xmlns:a16="http://schemas.microsoft.com/office/drawing/2014/main" id="{0C655EC1-EC9F-CA94-04B0-61679C596C31}"/>
              </a:ext>
            </a:extLst>
          </p:cNvPr>
          <p:cNvSpPr/>
          <p:nvPr/>
        </p:nvSpPr>
        <p:spPr>
          <a:xfrm>
            <a:off x="151638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8BA37-1AC9-8353-0454-25A38FFD4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56" y="574524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9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01656" y="2120734"/>
            <a:ext cx="5775344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</a:rPr>
              <a:t>Registration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565470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7" y="0"/>
                </a:lnTo>
                <a:lnTo>
                  <a:pt x="497877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6710650" y="-53121"/>
            <a:ext cx="15442943" cy="954655"/>
          </a:xfrm>
          <a:custGeom>
            <a:avLst/>
            <a:gdLst/>
            <a:ahLst/>
            <a:cxnLst/>
            <a:rect l="l" t="t" r="r" b="b"/>
            <a:pathLst>
              <a:path w="15442943" h="954655">
                <a:moveTo>
                  <a:pt x="15442943" y="954655"/>
                </a:moveTo>
                <a:lnTo>
                  <a:pt x="0" y="954655"/>
                </a:lnTo>
                <a:lnTo>
                  <a:pt x="0" y="0"/>
                </a:lnTo>
                <a:lnTo>
                  <a:pt x="15442943" y="0"/>
                </a:lnTo>
                <a:lnTo>
                  <a:pt x="15442943" y="95465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6032" y="7890435"/>
            <a:ext cx="497877" cy="326788"/>
          </a:xfrm>
          <a:custGeom>
            <a:avLst/>
            <a:gdLst/>
            <a:ahLst/>
            <a:cxnLst/>
            <a:rect l="l" t="t" r="r" b="b"/>
            <a:pathLst>
              <a:path w="497877" h="326788">
                <a:moveTo>
                  <a:pt x="0" y="0"/>
                </a:moveTo>
                <a:lnTo>
                  <a:pt x="497876" y="0"/>
                </a:lnTo>
                <a:lnTo>
                  <a:pt x="497876" y="326789"/>
                </a:lnTo>
                <a:lnTo>
                  <a:pt x="0" y="326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6350202" y="9441315"/>
            <a:ext cx="909098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09</a:t>
            </a:r>
          </a:p>
        </p:txBody>
      </p:sp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ACFC7A9F-97C7-6454-5457-102F3187D9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081" y="1621034"/>
            <a:ext cx="13252855" cy="7027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22B08B66-8607-40CC-0C14-DD73247105B6}"/>
              </a:ext>
            </a:extLst>
          </p:cNvPr>
          <p:cNvSpPr/>
          <p:nvPr/>
        </p:nvSpPr>
        <p:spPr>
          <a:xfrm>
            <a:off x="15240000" y="9639300"/>
            <a:ext cx="912746" cy="0"/>
          </a:xfrm>
          <a:prstGeom prst="line">
            <a:avLst/>
          </a:prstGeom>
          <a:ln w="19050" cap="flat">
            <a:solidFill>
              <a:srgbClr val="00FFA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3F7E8-2CAE-C72D-76C6-2A0D5760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408" y="658613"/>
            <a:ext cx="327705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0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448</Words>
  <Application>Microsoft Office PowerPoint</Application>
  <PresentationFormat>Custom</PresentationFormat>
  <Paragraphs>118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Alef Bold</vt:lpstr>
      <vt:lpstr>Quattrocento</vt:lpstr>
      <vt:lpstr>Arial</vt:lpstr>
      <vt:lpstr>Anton</vt:lpstr>
      <vt:lpstr>Calibri</vt:lpstr>
      <vt:lpstr>Poppins</vt:lpstr>
      <vt:lpstr>Courier 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club management Ahmed Mahamidd</dc:title>
  <cp:lastModifiedBy>אחמד מחאמיד</cp:lastModifiedBy>
  <cp:revision>4</cp:revision>
  <dcterms:created xsi:type="dcterms:W3CDTF">2006-08-16T00:00:00Z</dcterms:created>
  <dcterms:modified xsi:type="dcterms:W3CDTF">2024-09-21T22:10:06Z</dcterms:modified>
  <dc:identifier>DAGGERwaPww</dc:identifier>
</cp:coreProperties>
</file>